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88" r:id="rId13"/>
    <p:sldId id="290" r:id="rId14"/>
    <p:sldId id="276" r:id="rId15"/>
    <p:sldId id="266" r:id="rId16"/>
    <p:sldId id="267" r:id="rId17"/>
    <p:sldId id="268" r:id="rId18"/>
    <p:sldId id="269" r:id="rId19"/>
    <p:sldId id="270" r:id="rId20"/>
    <p:sldId id="274" r:id="rId21"/>
    <p:sldId id="271" r:id="rId22"/>
    <p:sldId id="273" r:id="rId23"/>
    <p:sldId id="272" r:id="rId24"/>
    <p:sldId id="277" r:id="rId25"/>
    <p:sldId id="278" r:id="rId26"/>
    <p:sldId id="279" r:id="rId27"/>
    <p:sldId id="294" r:id="rId28"/>
    <p:sldId id="281" r:id="rId29"/>
    <p:sldId id="280" r:id="rId30"/>
    <p:sldId id="282" r:id="rId31"/>
    <p:sldId id="284" r:id="rId32"/>
    <p:sldId id="286" r:id="rId33"/>
    <p:sldId id="289" r:id="rId34"/>
    <p:sldId id="287" r:id="rId35"/>
    <p:sldId id="283" r:id="rId36"/>
    <p:sldId id="285" r:id="rId37"/>
    <p:sldId id="293" r:id="rId38"/>
    <p:sldId id="291" r:id="rId39"/>
    <p:sldId id="292" r:id="rId40"/>
  </p:sldIdLst>
  <p:sldSz cx="12192000" cy="6858000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5" autoAdjust="0"/>
    <p:restoredTop sz="93910" autoAdjust="0"/>
  </p:normalViewPr>
  <p:slideViewPr>
    <p:cSldViewPr snapToGrid="0">
      <p:cViewPr>
        <p:scale>
          <a:sx n="60" d="100"/>
          <a:sy n="60" d="100"/>
        </p:scale>
        <p:origin x="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B2F7-6AC8-4EBF-BAAA-64691B7028BE}" type="datetimeFigureOut">
              <a:rPr lang="es-VE" smtClean="0"/>
              <a:t>23/7/2020</a:t>
            </a:fld>
            <a:endParaRPr lang="es-V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B2D1-8641-47E1-9DB6-8D10B027C807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018617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B2F7-6AC8-4EBF-BAAA-64691B7028BE}" type="datetimeFigureOut">
              <a:rPr lang="es-VE" smtClean="0"/>
              <a:t>23/7/2020</a:t>
            </a:fld>
            <a:endParaRPr lang="es-V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B2D1-8641-47E1-9DB6-8D10B027C807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682147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B2F7-6AC8-4EBF-BAAA-64691B7028BE}" type="datetimeFigureOut">
              <a:rPr lang="es-VE" smtClean="0"/>
              <a:t>23/7/2020</a:t>
            </a:fld>
            <a:endParaRPr lang="es-V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B2D1-8641-47E1-9DB6-8D10B027C807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86637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B2F7-6AC8-4EBF-BAAA-64691B7028BE}" type="datetimeFigureOut">
              <a:rPr lang="es-VE" smtClean="0"/>
              <a:t>23/7/2020</a:t>
            </a:fld>
            <a:endParaRPr lang="es-V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B2D1-8641-47E1-9DB6-8D10B027C807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327771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B2F7-6AC8-4EBF-BAAA-64691B7028BE}" type="datetimeFigureOut">
              <a:rPr lang="es-VE" smtClean="0"/>
              <a:t>23/7/2020</a:t>
            </a:fld>
            <a:endParaRPr lang="es-V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B2D1-8641-47E1-9DB6-8D10B027C807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128349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B2F7-6AC8-4EBF-BAAA-64691B7028BE}" type="datetimeFigureOut">
              <a:rPr lang="es-VE" smtClean="0"/>
              <a:t>23/7/2020</a:t>
            </a:fld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B2D1-8641-47E1-9DB6-8D10B027C807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03088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B2F7-6AC8-4EBF-BAAA-64691B7028BE}" type="datetimeFigureOut">
              <a:rPr lang="es-VE" smtClean="0"/>
              <a:t>23/7/2020</a:t>
            </a:fld>
            <a:endParaRPr lang="es-V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B2D1-8641-47E1-9DB6-8D10B027C807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243855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B2F7-6AC8-4EBF-BAAA-64691B7028BE}" type="datetimeFigureOut">
              <a:rPr lang="es-VE" smtClean="0"/>
              <a:t>23/7/2020</a:t>
            </a:fld>
            <a:endParaRPr lang="es-V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B2D1-8641-47E1-9DB6-8D10B027C807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056121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B2F7-6AC8-4EBF-BAAA-64691B7028BE}" type="datetimeFigureOut">
              <a:rPr lang="es-VE" smtClean="0"/>
              <a:t>23/7/2020</a:t>
            </a:fld>
            <a:endParaRPr lang="es-V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B2D1-8641-47E1-9DB6-8D10B027C807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46355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B2F7-6AC8-4EBF-BAAA-64691B7028BE}" type="datetimeFigureOut">
              <a:rPr lang="es-VE" smtClean="0"/>
              <a:t>23/7/2020</a:t>
            </a:fld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B2D1-8641-47E1-9DB6-8D10B027C807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324806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DB2F7-6AC8-4EBF-BAAA-64691B7028BE}" type="datetimeFigureOut">
              <a:rPr lang="es-VE" smtClean="0"/>
              <a:t>23/7/2020</a:t>
            </a:fld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5B2D1-8641-47E1-9DB6-8D10B027C807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099745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DB2F7-6AC8-4EBF-BAAA-64691B7028BE}" type="datetimeFigureOut">
              <a:rPr lang="es-VE" smtClean="0"/>
              <a:t>23/7/2020</a:t>
            </a:fld>
            <a:endParaRPr lang="es-V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5B2D1-8641-47E1-9DB6-8D10B027C807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8423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VE" dirty="0" smtClean="0"/>
              <a:t>Pruebas de PJ: J-10301329</a:t>
            </a:r>
            <a:br>
              <a:rPr lang="es-VE" dirty="0" smtClean="0"/>
            </a:br>
            <a:r>
              <a:rPr lang="es-VE" dirty="0" smtClean="0"/>
              <a:t>Cliente 18 – Gourmet </a:t>
            </a:r>
            <a:r>
              <a:rPr lang="es-VE" dirty="0" err="1" smtClean="0"/>
              <a:t>Market</a:t>
            </a:r>
            <a:endParaRPr lang="es-VE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254769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450" y="2228850"/>
            <a:ext cx="3467100" cy="24003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500" y="2100262"/>
            <a:ext cx="34290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177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0" y="0"/>
            <a:ext cx="8448675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824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1217"/>
            <a:ext cx="12192000" cy="643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079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5975926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VE" dirty="0" smtClean="0"/>
              <a:t>Pruebas de PN: 26.001.002</a:t>
            </a:r>
            <a:endParaRPr lang="es-VE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8186166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810" y="0"/>
            <a:ext cx="107903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461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4006"/>
            <a:ext cx="12192000" cy="6329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337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65125"/>
            <a:ext cx="12192000" cy="6310592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638550" y="4857750"/>
            <a:ext cx="1657350" cy="3810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6" name="CuadroTexto 5"/>
          <p:cNvSpPr txBox="1"/>
          <p:nvPr/>
        </p:nvSpPr>
        <p:spPr>
          <a:xfrm>
            <a:off x="1409700" y="4725084"/>
            <a:ext cx="2038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Caso: Depositar </a:t>
            </a:r>
            <a:r>
              <a:rPr lang="es-VE" dirty="0" err="1" smtClean="0">
                <a:solidFill>
                  <a:schemeClr val="bg1"/>
                </a:solidFill>
              </a:rPr>
              <a:t>Cripto</a:t>
            </a:r>
            <a:r>
              <a:rPr lang="es-VE" dirty="0" smtClean="0">
                <a:solidFill>
                  <a:schemeClr val="bg1"/>
                </a:solidFill>
              </a:rPr>
              <a:t> (BTC)</a:t>
            </a:r>
            <a:endParaRPr lang="es-V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130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dirty="0" smtClean="0"/>
              <a:t>Al querer depositar. Me mostró este </a:t>
            </a:r>
            <a:r>
              <a:rPr lang="es-VE" dirty="0" err="1" smtClean="0"/>
              <a:t>nro</a:t>
            </a:r>
            <a:r>
              <a:rPr lang="es-VE" dirty="0" smtClean="0"/>
              <a:t> de </a:t>
            </a:r>
            <a:r>
              <a:rPr lang="es-VE" dirty="0" err="1" smtClean="0"/>
              <a:t>wallet</a:t>
            </a:r>
            <a:r>
              <a:rPr lang="es-VE" dirty="0" smtClean="0"/>
              <a:t> para el cliente 11: EDfnEXQR2xw8V0wadOrpJrq5Shj5A1</a:t>
            </a:r>
            <a:endParaRPr lang="es-VE" dirty="0"/>
          </a:p>
        </p:txBody>
      </p:sp>
      <p:sp>
        <p:nvSpPr>
          <p:cNvPr id="5" name="CuadroTexto 4"/>
          <p:cNvSpPr txBox="1"/>
          <p:nvPr/>
        </p:nvSpPr>
        <p:spPr>
          <a:xfrm>
            <a:off x="419100" y="6311900"/>
            <a:ext cx="11606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En este </a:t>
            </a:r>
            <a:r>
              <a:rPr lang="es-VE" dirty="0" err="1" smtClean="0"/>
              <a:t>nro</a:t>
            </a:r>
            <a:r>
              <a:rPr lang="es-VE" dirty="0" smtClean="0"/>
              <a:t> de </a:t>
            </a:r>
            <a:r>
              <a:rPr lang="es-VE" dirty="0" err="1" smtClean="0"/>
              <a:t>wallet</a:t>
            </a:r>
            <a:r>
              <a:rPr lang="es-VE" dirty="0" smtClean="0"/>
              <a:t> es donde yo o cualquier otra persona pudiera depositar, desde otra Exchange, o que me transfieran  </a:t>
            </a:r>
            <a:endParaRPr lang="es-VE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7425" y="1091684"/>
            <a:ext cx="2344264" cy="5220216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9106108" y="3701792"/>
            <a:ext cx="29195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/>
              <a:t>Evidencia que se lee el código QR y es el mimo </a:t>
            </a:r>
            <a:r>
              <a:rPr lang="es-VE" dirty="0" err="1" smtClean="0"/>
              <a:t>nro</a:t>
            </a:r>
            <a:r>
              <a:rPr lang="es-VE" dirty="0" smtClean="0"/>
              <a:t> de la billetera</a:t>
            </a:r>
            <a:endParaRPr lang="es-VE" dirty="0"/>
          </a:p>
        </p:txBody>
      </p:sp>
      <p:sp>
        <p:nvSpPr>
          <p:cNvPr id="9" name="AutoShape 4" descr="blob:https://web.whatsapp.com/9fb78420-e368-4ffa-a0d1-7a3ada3d74e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1996" y="2087136"/>
            <a:ext cx="3429000" cy="338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12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Retirar </a:t>
            </a:r>
            <a:r>
              <a:rPr lang="es-VE" dirty="0" err="1" smtClean="0"/>
              <a:t>Criptos</a:t>
            </a:r>
            <a:r>
              <a:rPr lang="es-VE" dirty="0" smtClean="0"/>
              <a:t>: Caso BTC</a:t>
            </a:r>
            <a:endParaRPr lang="es-VE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0550" y="2247900"/>
            <a:ext cx="3390900" cy="236220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8077200" y="2551837"/>
            <a:ext cx="3276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/>
              <a:t>Se </a:t>
            </a:r>
            <a:r>
              <a:rPr lang="es-VE" dirty="0" err="1" smtClean="0"/>
              <a:t>tipeó</a:t>
            </a:r>
            <a:r>
              <a:rPr lang="es-VE" dirty="0" smtClean="0"/>
              <a:t> el </a:t>
            </a:r>
            <a:r>
              <a:rPr lang="es-VE" dirty="0" err="1" smtClean="0"/>
              <a:t>nro</a:t>
            </a:r>
            <a:r>
              <a:rPr lang="es-VE" dirty="0" smtClean="0"/>
              <a:t> de la billetera al que el cliente 11 hará llegar los BTC que retirará de su balance</a:t>
            </a:r>
          </a:p>
          <a:p>
            <a:endParaRPr lang="es-VE" dirty="0"/>
          </a:p>
          <a:p>
            <a:r>
              <a:rPr lang="es-VE" dirty="0" smtClean="0"/>
              <a:t> 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171507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97" y="0"/>
            <a:ext cx="116120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0409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538162"/>
            <a:ext cx="10287000" cy="578167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496050" y="3539629"/>
            <a:ext cx="327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/>
              <a:t>Se escogió botón retirar, y se recibió correo con el código de validación, en el correo del cliente 11</a:t>
            </a:r>
          </a:p>
          <a:p>
            <a:endParaRPr lang="es-VE" dirty="0"/>
          </a:p>
          <a:p>
            <a:r>
              <a:rPr lang="es-VE" dirty="0" smtClean="0"/>
              <a:t> 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14008735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8115301" y="29718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/>
              <a:t>Se escogió botón anular, y no alteró saldo del cliente 11</a:t>
            </a:r>
            <a:endParaRPr lang="es-VE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299" y="2143919"/>
            <a:ext cx="3124200" cy="37338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825" y="2143919"/>
            <a:ext cx="3105150" cy="377190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8115301" y="2046027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/>
              <a:t>Comisión correcta para retiro de PN, en BTC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193908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3864449" y="4862015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/>
              <a:t>Se escogió botón validar, y alteró saldo del cliente 11 =&gt; Transacción exitosa</a:t>
            </a:r>
            <a:endParaRPr lang="es-VE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173" y="820087"/>
            <a:ext cx="3124200" cy="37338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4449" y="820087"/>
            <a:ext cx="3105150" cy="377190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5492" y="820087"/>
            <a:ext cx="2590800" cy="195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8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083" y="0"/>
            <a:ext cx="11004917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587121" y="3429000"/>
            <a:ext cx="2038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Caso: Retirar </a:t>
            </a:r>
            <a:r>
              <a:rPr lang="es-VE" dirty="0" err="1" smtClean="0">
                <a:solidFill>
                  <a:schemeClr val="bg1"/>
                </a:solidFill>
              </a:rPr>
              <a:t>Cripto</a:t>
            </a:r>
            <a:r>
              <a:rPr lang="es-VE" dirty="0" smtClean="0">
                <a:solidFill>
                  <a:schemeClr val="bg1"/>
                </a:solidFill>
              </a:rPr>
              <a:t> (BTC)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587120" y="4044851"/>
            <a:ext cx="2766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Descontó correctamente el balance del cliente 11</a:t>
            </a:r>
            <a:endParaRPr lang="es-V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19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Pruebas para </a:t>
            </a:r>
            <a:r>
              <a:rPr lang="es-VE" dirty="0" err="1" smtClean="0"/>
              <a:t>PTRs</a:t>
            </a:r>
            <a:endParaRPr lang="es-V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5336222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6450"/>
            <a:ext cx="12192000" cy="65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4547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VE" sz="2400" dirty="0" smtClean="0"/>
              <a:t>Depósito en PTR: Botón Dirección AFX – PTR</a:t>
            </a:r>
            <a:br>
              <a:rPr lang="es-VE" sz="2400" dirty="0" smtClean="0"/>
            </a:br>
            <a:r>
              <a:rPr lang="es-VE" sz="2400" dirty="0" smtClean="0"/>
              <a:t>La </a:t>
            </a:r>
            <a:r>
              <a:rPr lang="es-VE" sz="2400" dirty="0" err="1" smtClean="0"/>
              <a:t>wallet</a:t>
            </a:r>
            <a:r>
              <a:rPr lang="es-VE" sz="2400" dirty="0" smtClean="0"/>
              <a:t>, como es de PTR debe ser distinta a las otras </a:t>
            </a:r>
            <a:r>
              <a:rPr lang="es-VE" sz="2400" dirty="0" err="1" smtClean="0"/>
              <a:t>criptos</a:t>
            </a:r>
            <a:r>
              <a:rPr lang="es-VE" sz="2400" dirty="0" smtClean="0"/>
              <a:t> (las </a:t>
            </a:r>
            <a:r>
              <a:rPr lang="es-VE" sz="2400" dirty="0" err="1" smtClean="0"/>
              <a:t>wallets</a:t>
            </a:r>
            <a:r>
              <a:rPr lang="es-VE" sz="2400" dirty="0" smtClean="0"/>
              <a:t> para cada cliente deben ser distintas, una por cada </a:t>
            </a:r>
            <a:r>
              <a:rPr lang="es-VE" sz="2400" dirty="0" err="1" smtClean="0"/>
              <a:t>criptomoneda</a:t>
            </a:r>
            <a:r>
              <a:rPr lang="es-VE" sz="2400" dirty="0" smtClean="0"/>
              <a:t>)</a:t>
            </a:r>
            <a:endParaRPr lang="es-VE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4138" y="1690688"/>
            <a:ext cx="3495675" cy="35052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011236" y="3120122"/>
            <a:ext cx="34938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/>
              <a:t>Automáticamente para las pruebas  al realizar esta acción se adjudicó 5 </a:t>
            </a:r>
            <a:r>
              <a:rPr lang="es-VE" dirty="0" err="1" smtClean="0"/>
              <a:t>PTRs</a:t>
            </a:r>
            <a:r>
              <a:rPr lang="es-VE" dirty="0" smtClean="0"/>
              <a:t> al cliente 11, </a:t>
            </a:r>
          </a:p>
          <a:p>
            <a:endParaRPr lang="es-VE" dirty="0"/>
          </a:p>
          <a:p>
            <a:r>
              <a:rPr lang="es-VE" dirty="0" smtClean="0"/>
              <a:t>Pero el saldo de </a:t>
            </a:r>
            <a:r>
              <a:rPr lang="es-VE" dirty="0" err="1" smtClean="0"/>
              <a:t>PTRs</a:t>
            </a:r>
            <a:r>
              <a:rPr lang="es-VE" dirty="0" smtClean="0"/>
              <a:t> en el balance no está formateado a 8 decimales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10462403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6125" y="0"/>
            <a:ext cx="30797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316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585" y="218456"/>
            <a:ext cx="11353800" cy="613718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047164" y="4790363"/>
            <a:ext cx="2524836" cy="300251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91660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VE" sz="2400" dirty="0" smtClean="0"/>
              <a:t>Retirar  PTR: Botón Retirar. Se indicó una </a:t>
            </a:r>
            <a:r>
              <a:rPr lang="es-VE" sz="2400" dirty="0" err="1" smtClean="0"/>
              <a:t>wallet</a:t>
            </a:r>
            <a:r>
              <a:rPr lang="es-VE" sz="2400" dirty="0" smtClean="0"/>
              <a:t> en PTR (estas empiezan por P, y en este caso es la </a:t>
            </a:r>
            <a:r>
              <a:rPr lang="es-VE" sz="2400" dirty="0" err="1" smtClean="0"/>
              <a:t>wallet</a:t>
            </a:r>
            <a:r>
              <a:rPr lang="es-VE" sz="2400" dirty="0" smtClean="0"/>
              <a:t> de la persona a la que quiero q le llegue el dinero q está en mi balance en </a:t>
            </a:r>
            <a:r>
              <a:rPr lang="es-VE" sz="2400" dirty="0" err="1" smtClean="0"/>
              <a:t>PTRs</a:t>
            </a:r>
            <a:r>
              <a:rPr lang="es-VE" sz="2400" dirty="0" smtClean="0"/>
              <a:t> (PPYunJFa5gdBYrs6ncnoJ8g9MBBZ1NXpVq). </a:t>
            </a:r>
          </a:p>
          <a:p>
            <a:r>
              <a:rPr lang="es-VE" sz="2400" dirty="0" smtClean="0"/>
              <a:t>En particular retiramos 0,2 </a:t>
            </a:r>
            <a:r>
              <a:rPr lang="es-VE" sz="2400" dirty="0" err="1" smtClean="0"/>
              <a:t>PTRs</a:t>
            </a:r>
            <a:r>
              <a:rPr lang="es-VE" sz="2400" dirty="0" smtClean="0"/>
              <a:t> del balance de cliente 11</a:t>
            </a:r>
            <a:endParaRPr lang="es-VE" sz="2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260" y="2014608"/>
            <a:ext cx="3409950" cy="241935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73204" y="4433958"/>
            <a:ext cx="43940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/>
              <a:t>La comisión por retiro en PTR está en valor nominal. Y para PN, fue de 0,005000 </a:t>
            </a:r>
            <a:r>
              <a:rPr lang="es-VE" dirty="0" smtClean="0">
                <a:sym typeface="Wingdings" panose="05000000000000000000" pitchFamily="2" charset="2"/>
              </a:rPr>
              <a:t> Correcto!</a:t>
            </a:r>
          </a:p>
          <a:p>
            <a:endParaRPr lang="es-VE" dirty="0">
              <a:sym typeface="Wingdings" panose="05000000000000000000" pitchFamily="2" charset="2"/>
            </a:endParaRPr>
          </a:p>
          <a:p>
            <a:r>
              <a:rPr lang="es-VE" dirty="0" smtClean="0">
                <a:sym typeface="Wingdings" panose="05000000000000000000" pitchFamily="2" charset="2"/>
              </a:rPr>
              <a:t>Calculando el valor neto, de manera correcta</a:t>
            </a:r>
          </a:p>
          <a:p>
            <a:endParaRPr lang="es-VE" dirty="0">
              <a:sym typeface="Wingdings" panose="05000000000000000000" pitchFamily="2" charset="2"/>
            </a:endParaRPr>
          </a:p>
          <a:p>
            <a:r>
              <a:rPr lang="es-VE" dirty="0" smtClean="0">
                <a:solidFill>
                  <a:srgbClr val="FF0000"/>
                </a:solidFill>
                <a:sym typeface="Wingdings" panose="05000000000000000000" pitchFamily="2" charset="2"/>
              </a:rPr>
              <a:t>PERO, LA COMISIÓN NO está formateada a 8 decimales</a:t>
            </a:r>
            <a:endParaRPr lang="es-VE" dirty="0">
              <a:solidFill>
                <a:srgbClr val="FF000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2304" y="2125780"/>
            <a:ext cx="3181350" cy="375285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6350" y="2125780"/>
            <a:ext cx="2609850" cy="2009775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8734567" y="4602108"/>
            <a:ext cx="34574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/>
              <a:t>El caso de Anular el retiro fue exitoso. No alteró balances</a:t>
            </a:r>
          </a:p>
          <a:p>
            <a:endParaRPr lang="es-VE" dirty="0" smtClean="0"/>
          </a:p>
          <a:p>
            <a:r>
              <a:rPr lang="es-VE" dirty="0" smtClean="0"/>
              <a:t>El caso de Retirar (Validar), fue exitoso, alterándose el balance en PTR del cliente 11, en </a:t>
            </a:r>
          </a:p>
        </p:txBody>
      </p:sp>
    </p:spTree>
    <p:extLst>
      <p:ext uri="{BB962C8B-B14F-4D97-AF65-F5344CB8AC3E}">
        <p14:creationId xmlns:p14="http://schemas.microsoft.com/office/powerpoint/2010/main" val="1162302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881" y="0"/>
            <a:ext cx="97342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2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5085"/>
            <a:ext cx="12192000" cy="6147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4216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VE" sz="2000" dirty="0" smtClean="0"/>
              <a:t>Transferir PTR: Botón Transferir PTR – AFX. Se decidió transferir efectivamente al cliente 18 de AFX </a:t>
            </a:r>
            <a:r>
              <a:rPr lang="es-VE" sz="2000" dirty="0" smtClean="0">
                <a:sym typeface="Wingdings" panose="05000000000000000000" pitchFamily="2" charset="2"/>
              </a:rPr>
              <a:t> Gourmet </a:t>
            </a:r>
            <a:r>
              <a:rPr lang="es-VE" sz="2000" dirty="0" err="1" smtClean="0">
                <a:sym typeface="Wingdings" panose="05000000000000000000" pitchFamily="2" charset="2"/>
              </a:rPr>
              <a:t>Market</a:t>
            </a:r>
            <a:r>
              <a:rPr lang="es-VE" sz="2000" dirty="0" smtClean="0"/>
              <a:t> </a:t>
            </a:r>
            <a:endParaRPr lang="es-VE" sz="20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20" y="1743869"/>
            <a:ext cx="3924300" cy="2562225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573204" y="4433958"/>
            <a:ext cx="43940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/>
              <a:t>La comisión por transferir en PTR está en valor porcentual y es 0,10% . Y para PN </a:t>
            </a:r>
            <a:r>
              <a:rPr lang="es-VE" dirty="0" smtClean="0">
                <a:sym typeface="Wingdings" panose="05000000000000000000" pitchFamily="2" charset="2"/>
              </a:rPr>
              <a:t> Correcto!</a:t>
            </a:r>
          </a:p>
          <a:p>
            <a:endParaRPr lang="es-VE" dirty="0">
              <a:sym typeface="Wingdings" panose="05000000000000000000" pitchFamily="2" charset="2"/>
            </a:endParaRPr>
          </a:p>
          <a:p>
            <a:r>
              <a:rPr lang="es-VE" dirty="0" smtClean="0">
                <a:sym typeface="Wingdings" panose="05000000000000000000" pitchFamily="2" charset="2"/>
              </a:rPr>
              <a:t>Calculando el valor neto, de manera correcta</a:t>
            </a:r>
          </a:p>
          <a:p>
            <a:endParaRPr lang="es-VE" dirty="0">
              <a:sym typeface="Wingdings" panose="05000000000000000000" pitchFamily="2" charset="2"/>
            </a:endParaRPr>
          </a:p>
          <a:p>
            <a:r>
              <a:rPr lang="es-VE" dirty="0" smtClean="0">
                <a:solidFill>
                  <a:srgbClr val="FF0000"/>
                </a:solidFill>
                <a:sym typeface="Wingdings" panose="05000000000000000000" pitchFamily="2" charset="2"/>
              </a:rPr>
              <a:t>PERO, LA COMISIÓN NO está formateada a 8 decimales</a:t>
            </a:r>
            <a:endParaRPr lang="es-VE" dirty="0">
              <a:solidFill>
                <a:srgbClr val="FF000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823" y="1352550"/>
            <a:ext cx="2609850" cy="415290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9387" y="1352550"/>
            <a:ext cx="2552700" cy="414337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0235" y="2903621"/>
            <a:ext cx="2207198" cy="158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1884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016" y="0"/>
            <a:ext cx="10903968" cy="6858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3234520" y="5172500"/>
            <a:ext cx="2524836" cy="300251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  <p:sp>
        <p:nvSpPr>
          <p:cNvPr id="6" name="CuadroTexto 5"/>
          <p:cNvSpPr txBox="1"/>
          <p:nvPr/>
        </p:nvSpPr>
        <p:spPr>
          <a:xfrm>
            <a:off x="838200" y="1547769"/>
            <a:ext cx="30434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>
                <a:solidFill>
                  <a:schemeClr val="bg1"/>
                </a:solidFill>
              </a:rPr>
              <a:t>Antes de transferírsele a cliente 18 (Gourmet </a:t>
            </a:r>
            <a:r>
              <a:rPr lang="es-VE" dirty="0" err="1" smtClean="0">
                <a:solidFill>
                  <a:schemeClr val="bg1"/>
                </a:solidFill>
              </a:rPr>
              <a:t>Market</a:t>
            </a:r>
            <a:r>
              <a:rPr lang="es-VE" dirty="0" smtClean="0">
                <a:solidFill>
                  <a:schemeClr val="bg1"/>
                </a:solidFill>
              </a:rPr>
              <a:t>), los PTR (0,99700), éste en su balance tenía 0 </a:t>
            </a:r>
            <a:r>
              <a:rPr lang="es-VE" dirty="0" err="1" smtClean="0">
                <a:solidFill>
                  <a:schemeClr val="bg1"/>
                </a:solidFill>
              </a:rPr>
              <a:t>PTRs</a:t>
            </a:r>
            <a:r>
              <a:rPr lang="es-VE" dirty="0">
                <a:solidFill>
                  <a:schemeClr val="bg1"/>
                </a:solidFill>
              </a:rPr>
              <a:t> </a:t>
            </a:r>
            <a:r>
              <a:rPr lang="es-VE" dirty="0" smtClean="0">
                <a:solidFill>
                  <a:schemeClr val="bg1"/>
                </a:solidFill>
              </a:rPr>
              <a:t>(evidencia ver siguiente lámina) </a:t>
            </a:r>
          </a:p>
          <a:p>
            <a:endParaRPr lang="es-VE" dirty="0">
              <a:solidFill>
                <a:schemeClr val="bg1"/>
              </a:solidFill>
            </a:endParaRPr>
          </a:p>
          <a:p>
            <a:r>
              <a:rPr lang="es-VE" dirty="0" smtClean="0">
                <a:solidFill>
                  <a:schemeClr val="bg1"/>
                </a:solidFill>
              </a:rPr>
              <a:t>Por esto es correcto que después de la transferencia realizada por cliente 11 a cliente18, el cliente 18 tenga: 0,299700 </a:t>
            </a:r>
            <a:r>
              <a:rPr lang="es-VE" dirty="0" err="1" smtClean="0">
                <a:solidFill>
                  <a:schemeClr val="bg1"/>
                </a:solidFill>
              </a:rPr>
              <a:t>PTRs</a:t>
            </a:r>
            <a:r>
              <a:rPr lang="es-VE" dirty="0" smtClean="0">
                <a:solidFill>
                  <a:schemeClr val="bg1"/>
                </a:solidFill>
              </a:rPr>
              <a:t> en su balance</a:t>
            </a:r>
            <a:endParaRPr lang="es-V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8777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0" y="0"/>
            <a:ext cx="8448675" cy="62865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554576" y="4704667"/>
            <a:ext cx="2524836" cy="300251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19171914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Movimientos de cliente18, por moneda: PTR</a:t>
            </a:r>
            <a:endParaRPr lang="es-VE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746" y="2171131"/>
            <a:ext cx="45720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3526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750625" y="1704406"/>
            <a:ext cx="55819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/>
              <a:t>Transferencia a cliente 80, que no existe siquiera existe en Gmail como cuenta de correo </a:t>
            </a:r>
            <a:r>
              <a:rPr lang="es-VE" dirty="0" smtClean="0">
                <a:sym typeface="Wingdings" panose="05000000000000000000" pitchFamily="2" charset="2"/>
              </a:rPr>
              <a:t> cliente80.afx@gmail.com </a:t>
            </a:r>
          </a:p>
          <a:p>
            <a:endParaRPr lang="es-VE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s-VE" dirty="0" smtClean="0">
                <a:solidFill>
                  <a:srgbClr val="FF0000"/>
                </a:solidFill>
                <a:sym typeface="Wingdings" panose="05000000000000000000" pitchFamily="2" charset="2"/>
              </a:rPr>
              <a:t>El mensaje del sistema acá debe decir: El usuario al que quiere transferir no es cliente AFX  de debe cambiar el mensaje</a:t>
            </a:r>
            <a:endParaRPr lang="es-VE" dirty="0">
              <a:solidFill>
                <a:srgbClr val="FF0000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4259" y="964849"/>
            <a:ext cx="3876675" cy="277177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88378" y="4437434"/>
            <a:ext cx="34938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/>
              <a:t>Transferencia a correo Gmail que si existe en Gmail, pero que no está en ninguna de las cuentas autenticadas de nuestros clientes de AFX (negronricardo95@Gmail.com)</a:t>
            </a:r>
            <a:endParaRPr lang="es-VE" dirty="0" smtClean="0">
              <a:sym typeface="Wingdings" panose="05000000000000000000" pitchFamily="2" charset="2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2526" y="3852123"/>
            <a:ext cx="4210050" cy="26479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2895" y="3848711"/>
            <a:ext cx="4200525" cy="2847975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288378" y="378843"/>
            <a:ext cx="660374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VE" sz="2000" dirty="0" smtClean="0"/>
              <a:t>Transferir PTR: Botón Transferir PTR – AFX. </a:t>
            </a:r>
          </a:p>
          <a:p>
            <a:r>
              <a:rPr lang="es-VE" sz="2000" dirty="0" smtClean="0"/>
              <a:t>Casos de prueba a otros clientes (80 y negronricardo@Gmail.com)</a:t>
            </a:r>
            <a:endParaRPr lang="es-VE" sz="2000" dirty="0"/>
          </a:p>
        </p:txBody>
      </p:sp>
    </p:spTree>
    <p:extLst>
      <p:ext uri="{BB962C8B-B14F-4D97-AF65-F5344CB8AC3E}">
        <p14:creationId xmlns:p14="http://schemas.microsoft.com/office/powerpoint/2010/main" val="11008411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646" y="1690688"/>
            <a:ext cx="4048125" cy="24384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9499" y="3792649"/>
            <a:ext cx="4210050" cy="2686050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054809" y="4397010"/>
            <a:ext cx="349382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smtClean="0"/>
              <a:t>Transferencia a cliente inexistente en AFX y además se está intentando transferir un monto con el que el cliente 11 no cuenta en su balance</a:t>
            </a:r>
            <a:endParaRPr lang="es-VE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175632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VE" dirty="0" smtClean="0"/>
              <a:t>Saldos en monedas de Cliente 11, todos correctos. </a:t>
            </a:r>
            <a:br>
              <a:rPr lang="es-VE" dirty="0" smtClean="0"/>
            </a:br>
            <a:r>
              <a:rPr lang="es-VE" dirty="0"/>
              <a:t/>
            </a:r>
            <a:br>
              <a:rPr lang="es-VE" dirty="0"/>
            </a:br>
            <a:r>
              <a:rPr lang="es-VE" dirty="0" smtClean="0"/>
              <a:t>Tanto en </a:t>
            </a:r>
            <a:r>
              <a:rPr lang="es-VE" dirty="0" err="1" smtClean="0"/>
              <a:t>PTRs</a:t>
            </a:r>
            <a:r>
              <a:rPr lang="es-VE" dirty="0" smtClean="0"/>
              <a:t>, considerando Retiro y transferencia de 0,2 y 0,3</a:t>
            </a:r>
            <a:br>
              <a:rPr lang="es-VE" dirty="0" smtClean="0"/>
            </a:br>
            <a:r>
              <a:rPr lang="es-VE" dirty="0" smtClean="0"/>
              <a:t>Y Retiro en BTC</a:t>
            </a:r>
            <a:br>
              <a:rPr lang="es-VE" dirty="0" smtClean="0"/>
            </a:br>
            <a:r>
              <a:rPr lang="es-VE" dirty="0"/>
              <a:t/>
            </a:r>
            <a:br>
              <a:rPr lang="es-VE" dirty="0"/>
            </a:br>
            <a:r>
              <a:rPr lang="es-VE" dirty="0" smtClean="0"/>
              <a:t>Ver siguientes dos láminas</a:t>
            </a:r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val="34095180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368"/>
            <a:ext cx="12192000" cy="6577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1823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4861"/>
            <a:ext cx="12192000" cy="6368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568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174" y="-704851"/>
            <a:ext cx="4915743" cy="703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681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750" y="376237"/>
            <a:ext cx="4000500" cy="610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028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VE" dirty="0" smtClean="0"/>
              <a:t>Evidencia que tengo los 5 BTC</a:t>
            </a:r>
            <a:endParaRPr lang="es-VE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0688"/>
            <a:ext cx="12192000" cy="4428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784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4153"/>
            <a:ext cx="12192000" cy="576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909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t="8489" r="53433"/>
          <a:stretch/>
        </p:blipFill>
        <p:spPr>
          <a:xfrm>
            <a:off x="1091821" y="750627"/>
            <a:ext cx="9539785" cy="5624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890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VE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5787" y="2243137"/>
            <a:ext cx="3400425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3638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592</Words>
  <Application>Microsoft Office PowerPoint</Application>
  <PresentationFormat>Panorámica</PresentationFormat>
  <Paragraphs>52</Paragraphs>
  <Slides>39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4" baseType="lpstr">
      <vt:lpstr>Arial</vt:lpstr>
      <vt:lpstr>Calibri</vt:lpstr>
      <vt:lpstr>Calibri Light</vt:lpstr>
      <vt:lpstr>Wingdings</vt:lpstr>
      <vt:lpstr>Tema de Office</vt:lpstr>
      <vt:lpstr>Pruebas de PJ: J-10301329 Cliente 18 – Gourmet Market</vt:lpstr>
      <vt:lpstr>Presentación de PowerPoint</vt:lpstr>
      <vt:lpstr>Presentación de PowerPoint</vt:lpstr>
      <vt:lpstr>Presentación de PowerPoint</vt:lpstr>
      <vt:lpstr>Presentación de PowerPoint</vt:lpstr>
      <vt:lpstr>Evidencia que tengo los 5 BTC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Pruebas de PN: 26.001.002</vt:lpstr>
      <vt:lpstr>Presentación de PowerPoint</vt:lpstr>
      <vt:lpstr>Presentación de PowerPoint</vt:lpstr>
      <vt:lpstr>Presentación de PowerPoint</vt:lpstr>
      <vt:lpstr>Al querer depositar. Me mostró este nro de wallet para el cliente 11: EDfnEXQR2xw8V0wadOrpJrq5Shj5A1</vt:lpstr>
      <vt:lpstr>Retirar Criptos: Caso BTC</vt:lpstr>
      <vt:lpstr>Presentación de PowerPoint</vt:lpstr>
      <vt:lpstr>Presentación de PowerPoint</vt:lpstr>
      <vt:lpstr>Presentación de PowerPoint</vt:lpstr>
      <vt:lpstr>Presentación de PowerPoint</vt:lpstr>
      <vt:lpstr>Pruebas para PTRs</vt:lpstr>
      <vt:lpstr>Presentación de PowerPoint</vt:lpstr>
      <vt:lpstr>Depósito en PTR: Botón Dirección AFX – PTR La wallet, como es de PTR debe ser distinta a las otras criptos (las wallets para cada cliente deben ser distintas, una por cada criptomoneda)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Movimientos de cliente18, por moneda: PTR</vt:lpstr>
      <vt:lpstr>Presentación de PowerPoint</vt:lpstr>
      <vt:lpstr>Presentación de PowerPoint</vt:lpstr>
      <vt:lpstr>Saldos en monedas de Cliente 11, todos correctos.   Tanto en PTRs, considerando Retiro y transferencia de 0,2 y 0,3 Y Retiro en BTC  Ver siguientes dos láminas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Karla Millán</dc:creator>
  <cp:lastModifiedBy>Karla Millán</cp:lastModifiedBy>
  <cp:revision>33</cp:revision>
  <dcterms:created xsi:type="dcterms:W3CDTF">2020-07-23T00:27:19Z</dcterms:created>
  <dcterms:modified xsi:type="dcterms:W3CDTF">2020-07-23T04:58:28Z</dcterms:modified>
</cp:coreProperties>
</file>